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2"/>
  </p:notesMasterIdLst>
  <p:sldIdLst>
    <p:sldId id="256" r:id="rId2"/>
    <p:sldId id="257" r:id="rId3"/>
    <p:sldId id="259" r:id="rId4"/>
    <p:sldId id="258" r:id="rId5"/>
    <p:sldId id="260" r:id="rId6"/>
    <p:sldId id="261" r:id="rId7"/>
    <p:sldId id="262" r:id="rId8"/>
    <p:sldId id="263" r:id="rId9"/>
    <p:sldId id="265" r:id="rId10"/>
    <p:sldId id="266"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88" autoAdjust="0"/>
  </p:normalViewPr>
  <p:slideViewPr>
    <p:cSldViewPr>
      <p:cViewPr varScale="1">
        <p:scale>
          <a:sx n="93" d="100"/>
          <a:sy n="93" d="100"/>
        </p:scale>
        <p:origin x="1532"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1B3AE-5668-48B5-AF2C-AC9BFB13167B}" type="datetimeFigureOut">
              <a:rPr lang="it-IT" smtClean="0"/>
              <a:t>22/11/2016</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855D2-AA78-4273-882F-FA31B589D9A9}" type="slidenum">
              <a:rPr lang="it-IT" smtClean="0"/>
              <a:t>‹#›</a:t>
            </a:fld>
            <a:endParaRPr lang="it-IT"/>
          </a:p>
        </p:txBody>
      </p:sp>
    </p:spTree>
    <p:extLst>
      <p:ext uri="{BB962C8B-B14F-4D97-AF65-F5344CB8AC3E}">
        <p14:creationId xmlns:p14="http://schemas.microsoft.com/office/powerpoint/2010/main" val="3549773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multilingual query expansion module</a:t>
            </a:r>
            <a:r>
              <a:rPr lang="en-US" sz="1200" kern="1200" dirty="0">
                <a:solidFill>
                  <a:schemeClr val="tx1"/>
                </a:solidFill>
                <a:effectLst/>
                <a:latin typeface="+mn-lt"/>
                <a:ea typeface="+mn-ea"/>
                <a:cs typeface="+mn-cs"/>
              </a:rPr>
              <a:t> queries the AGROVOC label index to obtain translations of source keywords. The module matches source keywords against both preferred and alternative labels to identify the AGROVOC concept, but it considers only preferred labels as output of the translation process. In fact, alternative labels can mediate query expansion with synonyms. After that, the module expands the source query by building a union of source keywords and their translations. The system boosts source keywords by a factor of 50, since we think that it is important to return to users results of their original query first, and then results of the multilingual query. </a:t>
            </a:r>
            <a:endParaRPr lang="it-IT" dirty="0"/>
          </a:p>
        </p:txBody>
      </p:sp>
      <p:sp>
        <p:nvSpPr>
          <p:cNvPr id="4" name="Slide Number Placeholder 3"/>
          <p:cNvSpPr>
            <a:spLocks noGrp="1"/>
          </p:cNvSpPr>
          <p:nvPr>
            <p:ph type="sldNum" sz="quarter" idx="10"/>
          </p:nvPr>
        </p:nvSpPr>
        <p:spPr/>
        <p:txBody>
          <a:bodyPr/>
          <a:lstStyle/>
          <a:p>
            <a:fld id="{2CA855D2-AA78-4273-882F-FA31B589D9A9}" type="slidenum">
              <a:rPr lang="it-IT" smtClean="0"/>
              <a:t>6</a:t>
            </a:fld>
            <a:endParaRPr lang="it-IT"/>
          </a:p>
        </p:txBody>
      </p:sp>
    </p:spTree>
    <p:extLst>
      <p:ext uri="{BB962C8B-B14F-4D97-AF65-F5344CB8AC3E}">
        <p14:creationId xmlns:p14="http://schemas.microsoft.com/office/powerpoint/2010/main" val="2266918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Correctness of results depends on the correctness of the AGROVOC thesaurus and AGRIS metadata. A community of domain experts from different countries contributes to the quality and correctness of labels available in AGROVOC. Thus, the multilingual translation based on AGROVOC is highly reliable as far as the agricultural domain concerns. </a:t>
            </a:r>
            <a:endParaRPr lang="it-IT" dirty="0"/>
          </a:p>
        </p:txBody>
      </p:sp>
      <p:sp>
        <p:nvSpPr>
          <p:cNvPr id="4" name="Slide Number Placeholder 3"/>
          <p:cNvSpPr>
            <a:spLocks noGrp="1"/>
          </p:cNvSpPr>
          <p:nvPr>
            <p:ph type="sldNum" sz="quarter" idx="10"/>
          </p:nvPr>
        </p:nvSpPr>
        <p:spPr/>
        <p:txBody>
          <a:bodyPr/>
          <a:lstStyle/>
          <a:p>
            <a:fld id="{2CA855D2-AA78-4273-882F-FA31B589D9A9}" type="slidenum">
              <a:rPr lang="it-IT" smtClean="0"/>
              <a:t>7</a:t>
            </a:fld>
            <a:endParaRPr lang="it-IT"/>
          </a:p>
        </p:txBody>
      </p:sp>
    </p:spTree>
    <p:extLst>
      <p:ext uri="{BB962C8B-B14F-4D97-AF65-F5344CB8AC3E}">
        <p14:creationId xmlns:p14="http://schemas.microsoft.com/office/powerpoint/2010/main" val="1177325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number is quite satisfying, since multilingual search is an advanced functionality and we expect a small percentage of usage. In addition to that, the multilingual search is a new AGRIS functionality and it needs time to reach the public. It is highly likely that the percentage will increase over the time and after we will promote the multilingual search in webinars and events.</a:t>
            </a:r>
            <a:endParaRPr lang="it-IT" sz="1200" kern="1200" dirty="0">
              <a:solidFill>
                <a:schemeClr val="tx1"/>
              </a:solidFill>
              <a:effectLst/>
              <a:latin typeface="+mn-lt"/>
              <a:ea typeface="+mn-ea"/>
              <a:cs typeface="+mn-cs"/>
            </a:endParaRPr>
          </a:p>
          <a:p>
            <a:endParaRPr lang="it-IT" dirty="0"/>
          </a:p>
        </p:txBody>
      </p:sp>
      <p:sp>
        <p:nvSpPr>
          <p:cNvPr id="4" name="Slide Number Placeholder 3"/>
          <p:cNvSpPr>
            <a:spLocks noGrp="1"/>
          </p:cNvSpPr>
          <p:nvPr>
            <p:ph type="sldNum" sz="quarter" idx="10"/>
          </p:nvPr>
        </p:nvSpPr>
        <p:spPr/>
        <p:txBody>
          <a:bodyPr/>
          <a:lstStyle/>
          <a:p>
            <a:fld id="{2CA855D2-AA78-4273-882F-FA31B589D9A9}" type="slidenum">
              <a:rPr lang="it-IT" smtClean="0"/>
              <a:t>8</a:t>
            </a:fld>
            <a:endParaRPr lang="it-IT"/>
          </a:p>
        </p:txBody>
      </p:sp>
    </p:spTree>
    <p:extLst>
      <p:ext uri="{BB962C8B-B14F-4D97-AF65-F5344CB8AC3E}">
        <p14:creationId xmlns:p14="http://schemas.microsoft.com/office/powerpoint/2010/main" val="1358839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Date Placeholder 3"/>
          <p:cNvSpPr>
            <a:spLocks noGrp="1"/>
          </p:cNvSpPr>
          <p:nvPr>
            <p:ph type="dt" sz="half" idx="10"/>
          </p:nvPr>
        </p:nvSpPr>
        <p:spPr/>
        <p:txBody>
          <a:bodyPr/>
          <a:lstStyle/>
          <a:p>
            <a:fld id="{F7896387-8154-472B-86EA-7BE1FBEAEE8F}" type="datetime1">
              <a:rPr lang="it-IT" smtClean="0"/>
              <a:t>22/11/2016</a:t>
            </a:fld>
            <a:endParaRPr lang="it-IT"/>
          </a:p>
        </p:txBody>
      </p:sp>
      <p:sp>
        <p:nvSpPr>
          <p:cNvPr id="5" name="Footer Placeholder 4"/>
          <p:cNvSpPr>
            <a:spLocks noGrp="1"/>
          </p:cNvSpPr>
          <p:nvPr>
            <p:ph type="ftr" sz="quarter" idx="11"/>
          </p:nvPr>
        </p:nvSpPr>
        <p:spPr/>
        <p:txBody>
          <a:bodyPr/>
          <a:lstStyle/>
          <a:p>
            <a:r>
              <a:rPr lang="en-US"/>
              <a:t>Enabling Multilingual Search through Controlled Vocabularies: the AGRIS Approach</a:t>
            </a:r>
            <a:endParaRPr lang="it-IT"/>
          </a:p>
        </p:txBody>
      </p:sp>
      <p:sp>
        <p:nvSpPr>
          <p:cNvPr id="6" name="Slide Number Placeholder 5"/>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189520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fld id="{89E89220-31C8-4932-9322-113C6739DCCD}" type="datetime1">
              <a:rPr lang="it-IT" smtClean="0"/>
              <a:t>22/11/2016</a:t>
            </a:fld>
            <a:endParaRPr lang="it-IT"/>
          </a:p>
        </p:txBody>
      </p:sp>
      <p:sp>
        <p:nvSpPr>
          <p:cNvPr id="5" name="Footer Placeholder 4"/>
          <p:cNvSpPr>
            <a:spLocks noGrp="1"/>
          </p:cNvSpPr>
          <p:nvPr>
            <p:ph type="ftr" sz="quarter" idx="11"/>
          </p:nvPr>
        </p:nvSpPr>
        <p:spPr/>
        <p:txBody>
          <a:bodyPr/>
          <a:lstStyle/>
          <a:p>
            <a:r>
              <a:rPr lang="en-US"/>
              <a:t>Enabling Multilingual Search through Controlled Vocabularies: the AGRIS Approach</a:t>
            </a:r>
            <a:endParaRPr lang="it-IT"/>
          </a:p>
        </p:txBody>
      </p:sp>
      <p:sp>
        <p:nvSpPr>
          <p:cNvPr id="6" name="Slide Number Placeholder 5"/>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75846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fld id="{DDF5FF51-BBD3-4468-8383-1AD2983DA8D4}" type="datetime1">
              <a:rPr lang="it-IT" smtClean="0"/>
              <a:t>22/11/2016</a:t>
            </a:fld>
            <a:endParaRPr lang="it-IT"/>
          </a:p>
        </p:txBody>
      </p:sp>
      <p:sp>
        <p:nvSpPr>
          <p:cNvPr id="5" name="Footer Placeholder 4"/>
          <p:cNvSpPr>
            <a:spLocks noGrp="1"/>
          </p:cNvSpPr>
          <p:nvPr>
            <p:ph type="ftr" sz="quarter" idx="11"/>
          </p:nvPr>
        </p:nvSpPr>
        <p:spPr/>
        <p:txBody>
          <a:bodyPr/>
          <a:lstStyle/>
          <a:p>
            <a:r>
              <a:rPr lang="en-US"/>
              <a:t>Enabling Multilingual Search through Controlled Vocabularies: the AGRIS Approach</a:t>
            </a:r>
            <a:endParaRPr lang="it-IT"/>
          </a:p>
        </p:txBody>
      </p:sp>
      <p:sp>
        <p:nvSpPr>
          <p:cNvPr id="6" name="Slide Number Placeholder 5"/>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319043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fld id="{C1ED169E-7399-4A46-BC12-E6BD4E123201}" type="datetime1">
              <a:rPr lang="it-IT" smtClean="0"/>
              <a:t>22/11/2016</a:t>
            </a:fld>
            <a:endParaRPr lang="it-IT"/>
          </a:p>
        </p:txBody>
      </p:sp>
      <p:sp>
        <p:nvSpPr>
          <p:cNvPr id="5" name="Footer Placeholder 4"/>
          <p:cNvSpPr>
            <a:spLocks noGrp="1"/>
          </p:cNvSpPr>
          <p:nvPr>
            <p:ph type="ftr" sz="quarter" idx="11"/>
          </p:nvPr>
        </p:nvSpPr>
        <p:spPr/>
        <p:txBody>
          <a:bodyPr/>
          <a:lstStyle/>
          <a:p>
            <a:r>
              <a:rPr lang="en-US"/>
              <a:t>Enabling Multilingual Search through Controlled Vocabularies: the AGRIS Approach</a:t>
            </a:r>
            <a:endParaRPr lang="it-IT"/>
          </a:p>
        </p:txBody>
      </p:sp>
      <p:sp>
        <p:nvSpPr>
          <p:cNvPr id="6" name="Slide Number Placeholder 5"/>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29049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00FA63-22FE-44F1-B6E7-5071B6B60682}" type="datetime1">
              <a:rPr lang="it-IT" smtClean="0"/>
              <a:t>22/11/2016</a:t>
            </a:fld>
            <a:endParaRPr lang="it-IT"/>
          </a:p>
        </p:txBody>
      </p:sp>
      <p:sp>
        <p:nvSpPr>
          <p:cNvPr id="5" name="Footer Placeholder 4"/>
          <p:cNvSpPr>
            <a:spLocks noGrp="1"/>
          </p:cNvSpPr>
          <p:nvPr>
            <p:ph type="ftr" sz="quarter" idx="11"/>
          </p:nvPr>
        </p:nvSpPr>
        <p:spPr/>
        <p:txBody>
          <a:bodyPr/>
          <a:lstStyle/>
          <a:p>
            <a:r>
              <a:rPr lang="en-US"/>
              <a:t>Enabling Multilingual Search through Controlled Vocabularies: the AGRIS Approach</a:t>
            </a:r>
            <a:endParaRPr lang="it-IT"/>
          </a:p>
        </p:txBody>
      </p:sp>
      <p:sp>
        <p:nvSpPr>
          <p:cNvPr id="6" name="Slide Number Placeholder 5"/>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242166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p:cNvSpPr>
            <a:spLocks noGrp="1"/>
          </p:cNvSpPr>
          <p:nvPr>
            <p:ph type="dt" sz="half" idx="10"/>
          </p:nvPr>
        </p:nvSpPr>
        <p:spPr/>
        <p:txBody>
          <a:bodyPr/>
          <a:lstStyle/>
          <a:p>
            <a:fld id="{53504E0C-34E3-4C7C-B878-546D60E6B92B}" type="datetime1">
              <a:rPr lang="it-IT" smtClean="0"/>
              <a:t>22/11/2016</a:t>
            </a:fld>
            <a:endParaRPr lang="it-IT"/>
          </a:p>
        </p:txBody>
      </p:sp>
      <p:sp>
        <p:nvSpPr>
          <p:cNvPr id="6" name="Footer Placeholder 5"/>
          <p:cNvSpPr>
            <a:spLocks noGrp="1"/>
          </p:cNvSpPr>
          <p:nvPr>
            <p:ph type="ftr" sz="quarter" idx="11"/>
          </p:nvPr>
        </p:nvSpPr>
        <p:spPr/>
        <p:txBody>
          <a:bodyPr/>
          <a:lstStyle/>
          <a:p>
            <a:r>
              <a:rPr lang="en-US"/>
              <a:t>Enabling Multilingual Search through Controlled Vocabularies: the AGRIS Approach</a:t>
            </a:r>
            <a:endParaRPr lang="it-IT"/>
          </a:p>
        </p:txBody>
      </p:sp>
      <p:sp>
        <p:nvSpPr>
          <p:cNvPr id="7" name="Slide Number Placeholder 6"/>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292694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p:cNvSpPr>
            <a:spLocks noGrp="1"/>
          </p:cNvSpPr>
          <p:nvPr>
            <p:ph type="dt" sz="half" idx="10"/>
          </p:nvPr>
        </p:nvSpPr>
        <p:spPr/>
        <p:txBody>
          <a:bodyPr/>
          <a:lstStyle/>
          <a:p>
            <a:fld id="{3E027B09-6A0E-4A2D-923F-E782CB358EC1}" type="datetime1">
              <a:rPr lang="it-IT" smtClean="0"/>
              <a:t>22/11/2016</a:t>
            </a:fld>
            <a:endParaRPr lang="it-IT"/>
          </a:p>
        </p:txBody>
      </p:sp>
      <p:sp>
        <p:nvSpPr>
          <p:cNvPr id="8" name="Footer Placeholder 7"/>
          <p:cNvSpPr>
            <a:spLocks noGrp="1"/>
          </p:cNvSpPr>
          <p:nvPr>
            <p:ph type="ftr" sz="quarter" idx="11"/>
          </p:nvPr>
        </p:nvSpPr>
        <p:spPr/>
        <p:txBody>
          <a:bodyPr/>
          <a:lstStyle/>
          <a:p>
            <a:r>
              <a:rPr lang="en-US"/>
              <a:t>Enabling Multilingual Search through Controlled Vocabularies: the AGRIS Approach</a:t>
            </a:r>
            <a:endParaRPr lang="it-IT"/>
          </a:p>
        </p:txBody>
      </p:sp>
      <p:sp>
        <p:nvSpPr>
          <p:cNvPr id="9" name="Slide Number Placeholder 8"/>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34072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Date Placeholder 2"/>
          <p:cNvSpPr>
            <a:spLocks noGrp="1"/>
          </p:cNvSpPr>
          <p:nvPr>
            <p:ph type="dt" sz="half" idx="10"/>
          </p:nvPr>
        </p:nvSpPr>
        <p:spPr/>
        <p:txBody>
          <a:bodyPr/>
          <a:lstStyle/>
          <a:p>
            <a:fld id="{98D7F42A-ED0E-4253-9879-A516E62F6630}" type="datetime1">
              <a:rPr lang="it-IT" smtClean="0"/>
              <a:t>22/11/2016</a:t>
            </a:fld>
            <a:endParaRPr lang="it-IT"/>
          </a:p>
        </p:txBody>
      </p:sp>
      <p:sp>
        <p:nvSpPr>
          <p:cNvPr id="4" name="Footer Placeholder 3"/>
          <p:cNvSpPr>
            <a:spLocks noGrp="1"/>
          </p:cNvSpPr>
          <p:nvPr>
            <p:ph type="ftr" sz="quarter" idx="11"/>
          </p:nvPr>
        </p:nvSpPr>
        <p:spPr/>
        <p:txBody>
          <a:bodyPr/>
          <a:lstStyle/>
          <a:p>
            <a:r>
              <a:rPr lang="en-US"/>
              <a:t>Enabling Multilingual Search through Controlled Vocabularies: the AGRIS Approach</a:t>
            </a:r>
            <a:endParaRPr lang="it-IT"/>
          </a:p>
        </p:txBody>
      </p:sp>
      <p:sp>
        <p:nvSpPr>
          <p:cNvPr id="5" name="Slide Number Placeholder 4"/>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68745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D6432-5FA1-44B5-86D7-C98A7DA8E77C}" type="datetime1">
              <a:rPr lang="it-IT" smtClean="0"/>
              <a:t>22/11/2016</a:t>
            </a:fld>
            <a:endParaRPr lang="it-IT"/>
          </a:p>
        </p:txBody>
      </p:sp>
      <p:sp>
        <p:nvSpPr>
          <p:cNvPr id="3" name="Footer Placeholder 2"/>
          <p:cNvSpPr>
            <a:spLocks noGrp="1"/>
          </p:cNvSpPr>
          <p:nvPr>
            <p:ph type="ftr" sz="quarter" idx="11"/>
          </p:nvPr>
        </p:nvSpPr>
        <p:spPr/>
        <p:txBody>
          <a:bodyPr/>
          <a:lstStyle/>
          <a:p>
            <a:r>
              <a:rPr lang="en-US"/>
              <a:t>Enabling Multilingual Search through Controlled Vocabularies: the AGRIS Approach</a:t>
            </a:r>
            <a:endParaRPr lang="it-IT"/>
          </a:p>
        </p:txBody>
      </p:sp>
      <p:sp>
        <p:nvSpPr>
          <p:cNvPr id="4" name="Slide Number Placeholder 3"/>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174036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8BE5DA-8FD2-4187-B113-E6E72BEAEE86}" type="datetime1">
              <a:rPr lang="it-IT" smtClean="0"/>
              <a:t>22/11/2016</a:t>
            </a:fld>
            <a:endParaRPr lang="it-IT"/>
          </a:p>
        </p:txBody>
      </p:sp>
      <p:sp>
        <p:nvSpPr>
          <p:cNvPr id="6" name="Footer Placeholder 5"/>
          <p:cNvSpPr>
            <a:spLocks noGrp="1"/>
          </p:cNvSpPr>
          <p:nvPr>
            <p:ph type="ftr" sz="quarter" idx="11"/>
          </p:nvPr>
        </p:nvSpPr>
        <p:spPr/>
        <p:txBody>
          <a:bodyPr/>
          <a:lstStyle/>
          <a:p>
            <a:r>
              <a:rPr lang="en-US"/>
              <a:t>Enabling Multilingual Search through Controlled Vocabularies: the AGRIS Approach</a:t>
            </a:r>
            <a:endParaRPr lang="it-IT"/>
          </a:p>
        </p:txBody>
      </p:sp>
      <p:sp>
        <p:nvSpPr>
          <p:cNvPr id="7" name="Slide Number Placeholder 6"/>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41405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71A8C3-C416-4EAC-BA14-9DB0DDF53707}" type="datetime1">
              <a:rPr lang="it-IT" smtClean="0"/>
              <a:t>22/11/2016</a:t>
            </a:fld>
            <a:endParaRPr lang="it-IT"/>
          </a:p>
        </p:txBody>
      </p:sp>
      <p:sp>
        <p:nvSpPr>
          <p:cNvPr id="6" name="Footer Placeholder 5"/>
          <p:cNvSpPr>
            <a:spLocks noGrp="1"/>
          </p:cNvSpPr>
          <p:nvPr>
            <p:ph type="ftr" sz="quarter" idx="11"/>
          </p:nvPr>
        </p:nvSpPr>
        <p:spPr/>
        <p:txBody>
          <a:bodyPr/>
          <a:lstStyle/>
          <a:p>
            <a:r>
              <a:rPr lang="en-US"/>
              <a:t>Enabling Multilingual Search through Controlled Vocabularies: the AGRIS Approach</a:t>
            </a:r>
            <a:endParaRPr lang="it-IT"/>
          </a:p>
        </p:txBody>
      </p:sp>
      <p:sp>
        <p:nvSpPr>
          <p:cNvPr id="7" name="Slide Number Placeholder 6"/>
          <p:cNvSpPr>
            <a:spLocks noGrp="1"/>
          </p:cNvSpPr>
          <p:nvPr>
            <p:ph type="sldNum" sz="quarter" idx="12"/>
          </p:nvPr>
        </p:nvSpPr>
        <p:spPr/>
        <p:txBody>
          <a:bodyPr/>
          <a:lstStyle/>
          <a:p>
            <a:fld id="{B35D9EC1-B24B-4360-B930-A9E5776787FC}" type="slidenum">
              <a:rPr lang="it-IT" smtClean="0"/>
              <a:t>‹#›</a:t>
            </a:fld>
            <a:endParaRPr lang="it-IT"/>
          </a:p>
        </p:txBody>
      </p:sp>
    </p:spTree>
    <p:extLst>
      <p:ext uri="{BB962C8B-B14F-4D97-AF65-F5344CB8AC3E}">
        <p14:creationId xmlns:p14="http://schemas.microsoft.com/office/powerpoint/2010/main" val="71435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57AD8-889D-492F-8D12-984C8F74F3D2}" type="datetime1">
              <a:rPr lang="it-IT" smtClean="0"/>
              <a:t>22/11/2016</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Enabling Multilingual Search through Controlled Vocabularies: the AGRIS Approach</a:t>
            </a:r>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9EC1-B24B-4360-B930-A9E5776787FC}" type="slidenum">
              <a:rPr lang="it-IT" smtClean="0"/>
              <a:t>‹#›</a:t>
            </a:fld>
            <a:endParaRPr lang="it-IT"/>
          </a:p>
        </p:txBody>
      </p:sp>
    </p:spTree>
    <p:extLst>
      <p:ext uri="{BB962C8B-B14F-4D97-AF65-F5344CB8AC3E}">
        <p14:creationId xmlns:p14="http://schemas.microsoft.com/office/powerpoint/2010/main" val="3120464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Enabling Multilingual Search through Controlled Vocabularies: the AGRIS Approach</a:t>
            </a:r>
            <a:endParaRPr lang="it-IT" dirty="0"/>
          </a:p>
        </p:txBody>
      </p:sp>
      <p:sp>
        <p:nvSpPr>
          <p:cNvPr id="3" name="Subtitle 2"/>
          <p:cNvSpPr>
            <a:spLocks noGrp="1"/>
          </p:cNvSpPr>
          <p:nvPr>
            <p:ph type="subTitle" idx="1"/>
          </p:nvPr>
        </p:nvSpPr>
        <p:spPr/>
        <p:txBody>
          <a:bodyPr/>
          <a:lstStyle/>
          <a:p>
            <a:r>
              <a:rPr lang="it-IT" dirty="0"/>
              <a:t>Fabrizio Celli,  Johannes Keizer  </a:t>
            </a:r>
          </a:p>
          <a:p>
            <a:r>
              <a:rPr lang="it-IT" dirty="0"/>
              <a:t>MTSR 2016</a:t>
            </a:r>
          </a:p>
        </p:txBody>
      </p:sp>
    </p:spTree>
    <p:extLst>
      <p:ext uri="{BB962C8B-B14F-4D97-AF65-F5344CB8AC3E}">
        <p14:creationId xmlns:p14="http://schemas.microsoft.com/office/powerpoint/2010/main" val="23176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Conclusions</a:t>
            </a:r>
          </a:p>
        </p:txBody>
      </p:sp>
      <p:sp>
        <p:nvSpPr>
          <p:cNvPr id="3" name="Content Placeholder 2"/>
          <p:cNvSpPr>
            <a:spLocks noGrp="1"/>
          </p:cNvSpPr>
          <p:nvPr>
            <p:ph idx="1"/>
          </p:nvPr>
        </p:nvSpPr>
        <p:spPr/>
        <p:txBody>
          <a:bodyPr>
            <a:normAutofit fontScale="92500" lnSpcReduction="20000"/>
          </a:bodyPr>
          <a:lstStyle/>
          <a:p>
            <a:r>
              <a:rPr lang="en-US" dirty="0"/>
              <a:t>AGRIS relies on a controlled vocabulary to implement multilingual search and synonyms expansion </a:t>
            </a:r>
          </a:p>
          <a:p>
            <a:r>
              <a:rPr lang="en-US" dirty="0"/>
              <a:t>Experimental results demonstrate significant improvements of recall in both cases</a:t>
            </a:r>
          </a:p>
          <a:p>
            <a:r>
              <a:rPr lang="en-US" dirty="0"/>
              <a:t>Future work:</a:t>
            </a:r>
          </a:p>
          <a:p>
            <a:pPr lvl="1"/>
            <a:r>
              <a:rPr lang="en-US" dirty="0"/>
              <a:t>Generalizing or restricting the topic of a query by navigating the hierarchy of AGROVOC concepts</a:t>
            </a:r>
          </a:p>
          <a:p>
            <a:pPr lvl="1"/>
            <a:r>
              <a:rPr lang="en-US" dirty="0"/>
              <a:t>Automatically performs different query expansions and combinations of them, presenting to end users alternative subsets of results</a:t>
            </a:r>
            <a:endParaRPr lang="it-IT" dirty="0"/>
          </a:p>
        </p:txBody>
      </p:sp>
      <p:sp>
        <p:nvSpPr>
          <p:cNvPr id="4" name="Footer Placeholder 3"/>
          <p:cNvSpPr>
            <a:spLocks noGrp="1"/>
          </p:cNvSpPr>
          <p:nvPr>
            <p:ph type="ftr" sz="quarter" idx="11"/>
          </p:nvPr>
        </p:nvSpPr>
        <p:spPr/>
        <p:txBody>
          <a:bodyPr/>
          <a:lstStyle/>
          <a:p>
            <a:r>
              <a:rPr lang="en-US"/>
              <a:t>Enabling Multilingual Search through Controlled Vocabularies: the AGRIS Approach</a:t>
            </a:r>
            <a:endParaRPr lang="it-IT"/>
          </a:p>
        </p:txBody>
      </p:sp>
      <p:sp>
        <p:nvSpPr>
          <p:cNvPr id="5" name="Slide Number Placeholder 4"/>
          <p:cNvSpPr>
            <a:spLocks noGrp="1"/>
          </p:cNvSpPr>
          <p:nvPr>
            <p:ph type="sldNum" sz="quarter" idx="12"/>
          </p:nvPr>
        </p:nvSpPr>
        <p:spPr/>
        <p:txBody>
          <a:bodyPr/>
          <a:lstStyle/>
          <a:p>
            <a:fld id="{B35D9EC1-B24B-4360-B930-A9E5776787FC}" type="slidenum">
              <a:rPr lang="it-IT" smtClean="0"/>
              <a:t>10</a:t>
            </a:fld>
            <a:endParaRPr lang="it-IT"/>
          </a:p>
        </p:txBody>
      </p:sp>
    </p:spTree>
    <p:extLst>
      <p:ext uri="{BB962C8B-B14F-4D97-AF65-F5344CB8AC3E}">
        <p14:creationId xmlns:p14="http://schemas.microsoft.com/office/powerpoint/2010/main" val="394263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AGRIS</a:t>
            </a:r>
          </a:p>
        </p:txBody>
      </p:sp>
      <p:sp>
        <p:nvSpPr>
          <p:cNvPr id="3" name="Content Placeholder 2"/>
          <p:cNvSpPr>
            <a:spLocks noGrp="1"/>
          </p:cNvSpPr>
          <p:nvPr>
            <p:ph idx="1"/>
          </p:nvPr>
        </p:nvSpPr>
        <p:spPr>
          <a:xfrm>
            <a:off x="457200" y="1600201"/>
            <a:ext cx="8229600" cy="1540768"/>
          </a:xfrm>
        </p:spPr>
        <p:txBody>
          <a:bodyPr>
            <a:normAutofit lnSpcReduction="10000"/>
          </a:bodyPr>
          <a:lstStyle/>
          <a:p>
            <a:r>
              <a:rPr lang="en-US" dirty="0"/>
              <a:t>Bibliographic database of 8 million multilingual publications in the food and agricultural domain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6898" y="2636912"/>
            <a:ext cx="2088232" cy="3471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23528" y="2996952"/>
            <a:ext cx="5976664" cy="2554545"/>
          </a:xfrm>
          <a:prstGeom prst="rect">
            <a:avLst/>
          </a:prstGeom>
        </p:spPr>
        <p:txBody>
          <a:bodyPr wrap="square">
            <a:spAutoFit/>
          </a:bodyPr>
          <a:lstStyle/>
          <a:p>
            <a:pPr marL="457200" indent="-457200">
              <a:buFont typeface="Arial" panose="020B0604020202020204" pitchFamily="34" charset="0"/>
              <a:buChar char="•"/>
            </a:pPr>
            <a:r>
              <a:rPr lang="en-US" sz="3200" dirty="0"/>
              <a:t>350,000 visits/month from more than </a:t>
            </a:r>
            <a:r>
              <a:rPr lang="en-US" sz="3200" b="1" dirty="0"/>
              <a:t>200 countries and territories </a:t>
            </a:r>
            <a:r>
              <a:rPr lang="en-US" sz="3200" dirty="0"/>
              <a:t>(Google Analytics)</a:t>
            </a:r>
          </a:p>
          <a:p>
            <a:pPr marL="457200" indent="-457200">
              <a:buFont typeface="Arial" panose="020B0604020202020204" pitchFamily="34" charset="0"/>
              <a:buChar char="•"/>
            </a:pPr>
            <a:r>
              <a:rPr lang="en-US" sz="3200" dirty="0"/>
              <a:t>Need to support cross-language information retrieval</a:t>
            </a:r>
            <a:endParaRPr lang="it-IT" sz="3200" dirty="0"/>
          </a:p>
        </p:txBody>
      </p:sp>
      <p:sp>
        <p:nvSpPr>
          <p:cNvPr id="5" name="Footer Placeholder 4"/>
          <p:cNvSpPr>
            <a:spLocks noGrp="1"/>
          </p:cNvSpPr>
          <p:nvPr>
            <p:ph type="ftr" sz="quarter" idx="11"/>
          </p:nvPr>
        </p:nvSpPr>
        <p:spPr/>
        <p:txBody>
          <a:bodyPr/>
          <a:lstStyle/>
          <a:p>
            <a:r>
              <a:rPr lang="en-US"/>
              <a:t>Enabling Multilingual Search through Controlled Vocabularies: the AGRIS Approach</a:t>
            </a:r>
            <a:endParaRPr lang="it-IT"/>
          </a:p>
        </p:txBody>
      </p:sp>
      <p:sp>
        <p:nvSpPr>
          <p:cNvPr id="6" name="Slide Number Placeholder 5"/>
          <p:cNvSpPr>
            <a:spLocks noGrp="1"/>
          </p:cNvSpPr>
          <p:nvPr>
            <p:ph type="sldNum" sz="quarter" idx="12"/>
          </p:nvPr>
        </p:nvSpPr>
        <p:spPr/>
        <p:txBody>
          <a:bodyPr/>
          <a:lstStyle/>
          <a:p>
            <a:fld id="{B35D9EC1-B24B-4360-B930-A9E5776787FC}" type="slidenum">
              <a:rPr lang="it-IT" smtClean="0"/>
              <a:t>2</a:t>
            </a:fld>
            <a:endParaRPr lang="it-IT"/>
          </a:p>
        </p:txBody>
      </p:sp>
    </p:spTree>
    <p:extLst>
      <p:ext uri="{BB962C8B-B14F-4D97-AF65-F5344CB8AC3E}">
        <p14:creationId xmlns:p14="http://schemas.microsoft.com/office/powerpoint/2010/main" val="703625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Cross-language information retrieval</a:t>
            </a:r>
          </a:p>
        </p:txBody>
      </p:sp>
      <p:sp>
        <p:nvSpPr>
          <p:cNvPr id="3" name="Content Placeholder 2"/>
          <p:cNvSpPr>
            <a:spLocks noGrp="1"/>
          </p:cNvSpPr>
          <p:nvPr>
            <p:ph idx="1"/>
          </p:nvPr>
        </p:nvSpPr>
        <p:spPr/>
        <p:txBody>
          <a:bodyPr>
            <a:normAutofit fontScale="92500"/>
          </a:bodyPr>
          <a:lstStyle/>
          <a:p>
            <a:r>
              <a:rPr lang="en-US" dirty="0"/>
              <a:t>When a user queries AGRIS, results refer to the language of the query and of AGRIS metadata</a:t>
            </a:r>
          </a:p>
          <a:p>
            <a:pPr lvl="1"/>
            <a:r>
              <a:rPr lang="en-US" dirty="0"/>
              <a:t>the user query </a:t>
            </a:r>
            <a:r>
              <a:rPr lang="de-DE" dirty="0"/>
              <a:t>稻米</a:t>
            </a:r>
            <a:r>
              <a:rPr lang="en-US" dirty="0"/>
              <a:t> returns all bibliographic references containing the word </a:t>
            </a:r>
            <a:r>
              <a:rPr lang="de-DE" dirty="0"/>
              <a:t>稻米</a:t>
            </a:r>
            <a:r>
              <a:rPr lang="en-US" dirty="0"/>
              <a:t> in title, abstract, or as a keyword</a:t>
            </a:r>
          </a:p>
          <a:p>
            <a:r>
              <a:rPr lang="en-US" dirty="0"/>
              <a:t>But the user may be interested in </a:t>
            </a:r>
            <a:r>
              <a:rPr lang="en-US" b="1" dirty="0"/>
              <a:t>results</a:t>
            </a:r>
            <a:r>
              <a:rPr lang="en-US" dirty="0"/>
              <a:t> in </a:t>
            </a:r>
            <a:r>
              <a:rPr lang="en-US" b="1" dirty="0"/>
              <a:t>all languages or in a subset of them</a:t>
            </a:r>
            <a:r>
              <a:rPr lang="en-US" dirty="0"/>
              <a:t>!</a:t>
            </a:r>
          </a:p>
          <a:p>
            <a:r>
              <a:rPr lang="en-US" u="sng" dirty="0"/>
              <a:t>Multilingual controlled vocabulary </a:t>
            </a:r>
            <a:r>
              <a:rPr lang="en-US" dirty="0"/>
              <a:t>is a valid tool to deal with this scenario</a:t>
            </a:r>
            <a:endParaRPr lang="it-IT" dirty="0"/>
          </a:p>
        </p:txBody>
      </p:sp>
      <p:sp>
        <p:nvSpPr>
          <p:cNvPr id="4" name="Footer Placeholder 3"/>
          <p:cNvSpPr>
            <a:spLocks noGrp="1"/>
          </p:cNvSpPr>
          <p:nvPr>
            <p:ph type="ftr" sz="quarter" idx="11"/>
          </p:nvPr>
        </p:nvSpPr>
        <p:spPr/>
        <p:txBody>
          <a:bodyPr/>
          <a:lstStyle/>
          <a:p>
            <a:r>
              <a:rPr lang="en-US"/>
              <a:t>Enabling Multilingual Search through Controlled Vocabularies: the AGRIS Approach</a:t>
            </a:r>
            <a:endParaRPr lang="it-IT"/>
          </a:p>
        </p:txBody>
      </p:sp>
      <p:sp>
        <p:nvSpPr>
          <p:cNvPr id="5" name="Slide Number Placeholder 4"/>
          <p:cNvSpPr>
            <a:spLocks noGrp="1"/>
          </p:cNvSpPr>
          <p:nvPr>
            <p:ph type="sldNum" sz="quarter" idx="12"/>
          </p:nvPr>
        </p:nvSpPr>
        <p:spPr/>
        <p:txBody>
          <a:bodyPr/>
          <a:lstStyle/>
          <a:p>
            <a:fld id="{B35D9EC1-B24B-4360-B930-A9E5776787FC}" type="slidenum">
              <a:rPr lang="it-IT" smtClean="0"/>
              <a:t>3</a:t>
            </a:fld>
            <a:endParaRPr lang="it-IT"/>
          </a:p>
        </p:txBody>
      </p:sp>
    </p:spTree>
    <p:extLst>
      <p:ext uri="{BB962C8B-B14F-4D97-AF65-F5344CB8AC3E}">
        <p14:creationId xmlns:p14="http://schemas.microsoft.com/office/powerpoint/2010/main" val="14837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398" b="23070"/>
          <a:stretch/>
        </p:blipFill>
        <p:spPr bwMode="auto">
          <a:xfrm>
            <a:off x="755576" y="548680"/>
            <a:ext cx="3384376" cy="2687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548680"/>
            <a:ext cx="3312368" cy="2705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3460127"/>
            <a:ext cx="2362498" cy="16793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Bent-Up Arrow 9"/>
          <p:cNvSpPr/>
          <p:nvPr/>
        </p:nvSpPr>
        <p:spPr>
          <a:xfrm rot="5400000">
            <a:off x="2149527" y="3149268"/>
            <a:ext cx="1224136" cy="1419750"/>
          </a:xfrm>
          <a:prstGeom prst="ben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14" name="Bent-Up Arrow 13"/>
          <p:cNvSpPr/>
          <p:nvPr/>
        </p:nvSpPr>
        <p:spPr>
          <a:xfrm>
            <a:off x="5436096" y="3247073"/>
            <a:ext cx="1447044" cy="1062953"/>
          </a:xfrm>
          <a:prstGeom prst="ben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cxnSp>
        <p:nvCxnSpPr>
          <p:cNvPr id="12" name="Straight Arrow Connector 11"/>
          <p:cNvCxnSpPr/>
          <p:nvPr/>
        </p:nvCxnSpPr>
        <p:spPr>
          <a:xfrm flipH="1">
            <a:off x="2977619" y="1901643"/>
            <a:ext cx="432048" cy="50405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7406560" y="1901643"/>
            <a:ext cx="432048" cy="50405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1310284" y="1811172"/>
            <a:ext cx="576064" cy="432048"/>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15" name="Rectangle 14"/>
          <p:cNvSpPr/>
          <p:nvPr/>
        </p:nvSpPr>
        <p:spPr>
          <a:xfrm>
            <a:off x="827584" y="5013176"/>
            <a:ext cx="7344816" cy="954107"/>
          </a:xfrm>
          <a:prstGeom prst="rect">
            <a:avLst/>
          </a:prstGeom>
        </p:spPr>
        <p:txBody>
          <a:bodyPr wrap="square">
            <a:spAutoFit/>
          </a:bodyPr>
          <a:lstStyle/>
          <a:p>
            <a:pPr algn="ctr"/>
            <a:r>
              <a:rPr lang="en-US" sz="2800" dirty="0"/>
              <a:t>Query filters are essential to reduce the number of results after multilingual query expansion</a:t>
            </a:r>
            <a:endParaRPr lang="it-IT" sz="2800" dirty="0"/>
          </a:p>
        </p:txBody>
      </p:sp>
      <p:sp>
        <p:nvSpPr>
          <p:cNvPr id="16" name="Footer Placeholder 15"/>
          <p:cNvSpPr>
            <a:spLocks noGrp="1"/>
          </p:cNvSpPr>
          <p:nvPr>
            <p:ph type="ftr" sz="quarter" idx="11"/>
          </p:nvPr>
        </p:nvSpPr>
        <p:spPr/>
        <p:txBody>
          <a:bodyPr/>
          <a:lstStyle/>
          <a:p>
            <a:r>
              <a:rPr lang="en-US"/>
              <a:t>Enabling Multilingual Search through Controlled Vocabularies: the AGRIS Approach</a:t>
            </a:r>
            <a:endParaRPr lang="it-IT"/>
          </a:p>
        </p:txBody>
      </p:sp>
      <p:sp>
        <p:nvSpPr>
          <p:cNvPr id="18" name="Slide Number Placeholder 17"/>
          <p:cNvSpPr>
            <a:spLocks noGrp="1"/>
          </p:cNvSpPr>
          <p:nvPr>
            <p:ph type="sldNum" sz="quarter" idx="12"/>
          </p:nvPr>
        </p:nvSpPr>
        <p:spPr/>
        <p:txBody>
          <a:bodyPr/>
          <a:lstStyle/>
          <a:p>
            <a:fld id="{B35D9EC1-B24B-4360-B930-A9E5776787FC}" type="slidenum">
              <a:rPr lang="it-IT" smtClean="0"/>
              <a:t>4</a:t>
            </a:fld>
            <a:endParaRPr lang="it-IT"/>
          </a:p>
        </p:txBody>
      </p:sp>
    </p:spTree>
    <p:extLst>
      <p:ext uri="{BB962C8B-B14F-4D97-AF65-F5344CB8AC3E}">
        <p14:creationId xmlns:p14="http://schemas.microsoft.com/office/powerpoint/2010/main" val="220675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Multilingual query expansion module</a:t>
            </a:r>
          </a:p>
        </p:txBody>
      </p:sp>
      <p:sp>
        <p:nvSpPr>
          <p:cNvPr id="3" name="Content Placeholder 2"/>
          <p:cNvSpPr>
            <a:spLocks noGrp="1"/>
          </p:cNvSpPr>
          <p:nvPr>
            <p:ph idx="1"/>
          </p:nvPr>
        </p:nvSpPr>
        <p:spPr/>
        <p:txBody>
          <a:bodyPr>
            <a:normAutofit fontScale="92500"/>
          </a:bodyPr>
          <a:lstStyle/>
          <a:p>
            <a:pPr hangingPunct="0"/>
            <a:r>
              <a:rPr lang="en-US" dirty="0"/>
              <a:t>Given a user query, the system:</a:t>
            </a:r>
            <a:endParaRPr lang="it-IT" dirty="0"/>
          </a:p>
          <a:p>
            <a:pPr lvl="1" hangingPunct="0"/>
            <a:r>
              <a:rPr lang="en-US" dirty="0"/>
              <a:t>Uses AGROVOC to translate keywords</a:t>
            </a:r>
            <a:endParaRPr lang="it-IT" dirty="0"/>
          </a:p>
          <a:p>
            <a:pPr lvl="1" hangingPunct="0"/>
            <a:r>
              <a:rPr lang="en-US" dirty="0"/>
              <a:t>Expands the query, boosting keywords provided by the user</a:t>
            </a:r>
            <a:endParaRPr lang="it-IT" dirty="0"/>
          </a:p>
          <a:p>
            <a:pPr lvl="1"/>
            <a:r>
              <a:rPr lang="en-US" dirty="0"/>
              <a:t>Returns results in all available languages</a:t>
            </a:r>
          </a:p>
          <a:p>
            <a:pPr lvl="0"/>
            <a:r>
              <a:rPr lang="en-US" dirty="0"/>
              <a:t>The process relies on an intermediate Solr index</a:t>
            </a:r>
          </a:p>
          <a:p>
            <a:pPr lvl="1"/>
            <a:r>
              <a:rPr lang="en-US" dirty="0"/>
              <a:t>It contains AGRIVOC RDF</a:t>
            </a:r>
          </a:p>
          <a:p>
            <a:pPr lvl="1"/>
            <a:r>
              <a:rPr lang="en-US" dirty="0"/>
              <a:t>For each concept identified by a URI, the index stores preferred and alternative labels in all languages</a:t>
            </a:r>
            <a:endParaRPr lang="it-IT" dirty="0"/>
          </a:p>
          <a:p>
            <a:endParaRPr lang="it-IT" dirty="0"/>
          </a:p>
        </p:txBody>
      </p:sp>
      <p:sp>
        <p:nvSpPr>
          <p:cNvPr id="4" name="Footer Placeholder 3"/>
          <p:cNvSpPr>
            <a:spLocks noGrp="1"/>
          </p:cNvSpPr>
          <p:nvPr>
            <p:ph type="ftr" sz="quarter" idx="11"/>
          </p:nvPr>
        </p:nvSpPr>
        <p:spPr/>
        <p:txBody>
          <a:bodyPr/>
          <a:lstStyle/>
          <a:p>
            <a:r>
              <a:rPr lang="en-US"/>
              <a:t>Enabling Multilingual Search through Controlled Vocabularies: the AGRIS Approach</a:t>
            </a:r>
            <a:endParaRPr lang="it-IT"/>
          </a:p>
        </p:txBody>
      </p:sp>
      <p:sp>
        <p:nvSpPr>
          <p:cNvPr id="5" name="Slide Number Placeholder 4"/>
          <p:cNvSpPr>
            <a:spLocks noGrp="1"/>
          </p:cNvSpPr>
          <p:nvPr>
            <p:ph type="sldNum" sz="quarter" idx="12"/>
          </p:nvPr>
        </p:nvSpPr>
        <p:spPr/>
        <p:txBody>
          <a:bodyPr/>
          <a:lstStyle/>
          <a:p>
            <a:fld id="{B35D9EC1-B24B-4360-B930-A9E5776787FC}" type="slidenum">
              <a:rPr lang="it-IT" smtClean="0"/>
              <a:t>5</a:t>
            </a:fld>
            <a:endParaRPr lang="it-IT"/>
          </a:p>
        </p:txBody>
      </p:sp>
    </p:spTree>
    <p:extLst>
      <p:ext uri="{BB962C8B-B14F-4D97-AF65-F5344CB8AC3E}">
        <p14:creationId xmlns:p14="http://schemas.microsoft.com/office/powerpoint/2010/main" val="171545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r="29398"/>
          <a:stretch/>
        </p:blipFill>
        <p:spPr bwMode="auto">
          <a:xfrm>
            <a:off x="1691680" y="2636912"/>
            <a:ext cx="5804096" cy="3898502"/>
          </a:xfrm>
          <a:prstGeom prst="rect">
            <a:avLst/>
          </a:prstGeom>
          <a:ln w="38100" cap="sq">
            <a:solidFill>
              <a:srgbClr val="000000"/>
            </a:solidFill>
            <a:prstDash val="solid"/>
            <a:miter lim="800000"/>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6" name="Oval 5"/>
          <p:cNvSpPr/>
          <p:nvPr/>
        </p:nvSpPr>
        <p:spPr>
          <a:xfrm>
            <a:off x="971600" y="916692"/>
            <a:ext cx="2016224" cy="10081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it-IT" dirty="0"/>
              <a:t>稻米</a:t>
            </a:r>
            <a:endParaRPr lang="it-IT" dirty="0"/>
          </a:p>
        </p:txBody>
      </p:sp>
      <p:sp>
        <p:nvSpPr>
          <p:cNvPr id="7" name="Rounded Rectangle 6"/>
          <p:cNvSpPr/>
          <p:nvPr/>
        </p:nvSpPr>
        <p:spPr>
          <a:xfrm>
            <a:off x="4067944" y="650517"/>
            <a:ext cx="4824536" cy="15214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a:t>
            </a:r>
            <a:r>
              <a:rPr lang="ja-JP" altLang="it-IT" dirty="0"/>
              <a:t>稻米</a:t>
            </a:r>
            <a:r>
              <a:rPr lang="en-US" dirty="0"/>
              <a:t>"^50 OR (“</a:t>
            </a:r>
            <a:r>
              <a:rPr lang="de-DE" dirty="0"/>
              <a:t>Rice</a:t>
            </a:r>
            <a:r>
              <a:rPr lang="en-US" dirty="0"/>
              <a:t>" OR "</a:t>
            </a:r>
            <a:r>
              <a:rPr lang="en-US" dirty="0" err="1"/>
              <a:t>चावल</a:t>
            </a:r>
            <a:r>
              <a:rPr lang="en-US" dirty="0"/>
              <a:t>" OR "Reis" OR "</a:t>
            </a:r>
            <a:r>
              <a:rPr lang="en-US" dirty="0" err="1"/>
              <a:t>рис</a:t>
            </a:r>
            <a:r>
              <a:rPr lang="en-US" dirty="0"/>
              <a:t>" OR "</a:t>
            </a:r>
            <a:r>
              <a:rPr lang="en-US" dirty="0" err="1"/>
              <a:t>ເຂົ້າ</a:t>
            </a:r>
            <a:r>
              <a:rPr lang="en-US" dirty="0"/>
              <a:t>" OR "</a:t>
            </a:r>
            <a:r>
              <a:rPr lang="de-DE" dirty="0"/>
              <a:t>벼</a:t>
            </a:r>
            <a:r>
              <a:rPr lang="en-US" dirty="0"/>
              <a:t>" OR "</a:t>
            </a:r>
            <a:r>
              <a:rPr lang="en-US" dirty="0" err="1"/>
              <a:t>Arroz</a:t>
            </a:r>
            <a:r>
              <a:rPr lang="en-US" dirty="0"/>
              <a:t>" OR "</a:t>
            </a:r>
            <a:r>
              <a:rPr lang="en-US" dirty="0" err="1"/>
              <a:t>Riso</a:t>
            </a:r>
            <a:r>
              <a:rPr lang="en-US" dirty="0"/>
              <a:t>" OR "</a:t>
            </a:r>
            <a:r>
              <a:rPr lang="en-US" dirty="0" err="1"/>
              <a:t>Riz</a:t>
            </a:r>
            <a:r>
              <a:rPr lang="en-US" dirty="0"/>
              <a:t>" OR "</a:t>
            </a:r>
            <a:r>
              <a:rPr lang="en-US" dirty="0" err="1"/>
              <a:t>rizs</a:t>
            </a:r>
            <a:r>
              <a:rPr lang="en-US" dirty="0"/>
              <a:t>" OR "</a:t>
            </a:r>
            <a:r>
              <a:rPr lang="en-US" dirty="0" err="1"/>
              <a:t>rýže</a:t>
            </a:r>
            <a:r>
              <a:rPr lang="en-US" dirty="0"/>
              <a:t>" OR "</a:t>
            </a:r>
            <a:r>
              <a:rPr lang="en-US" dirty="0" err="1"/>
              <a:t>أرز</a:t>
            </a:r>
            <a:r>
              <a:rPr lang="en-US" dirty="0"/>
              <a:t>" OR "</a:t>
            </a:r>
            <a:r>
              <a:rPr lang="en-US" dirty="0" err="1"/>
              <a:t>ข้าว</a:t>
            </a:r>
            <a:r>
              <a:rPr lang="en-US" dirty="0"/>
              <a:t>" OR "</a:t>
            </a:r>
            <a:r>
              <a:rPr lang="de-DE" dirty="0"/>
              <a:t>米</a:t>
            </a:r>
            <a:r>
              <a:rPr lang="en-US" dirty="0"/>
              <a:t>" OR "</a:t>
            </a:r>
            <a:r>
              <a:rPr lang="en-US" dirty="0" err="1"/>
              <a:t>ryža</a:t>
            </a:r>
            <a:r>
              <a:rPr lang="en-US" dirty="0"/>
              <a:t>" OR "</a:t>
            </a:r>
            <a:r>
              <a:rPr lang="en-US" dirty="0" err="1"/>
              <a:t>برنج</a:t>
            </a:r>
            <a:r>
              <a:rPr lang="en-US" dirty="0"/>
              <a:t>" OR "</a:t>
            </a:r>
            <a:r>
              <a:rPr lang="en-US" dirty="0" err="1"/>
              <a:t>pirinç</a:t>
            </a:r>
            <a:r>
              <a:rPr lang="en-US" dirty="0"/>
              <a:t>")</a:t>
            </a:r>
            <a:endParaRPr lang="it-IT" dirty="0"/>
          </a:p>
        </p:txBody>
      </p:sp>
      <p:cxnSp>
        <p:nvCxnSpPr>
          <p:cNvPr id="9" name="Straight Arrow Connector 8"/>
          <p:cNvCxnSpPr>
            <a:stCxn id="6" idx="6"/>
            <a:endCxn id="7" idx="1"/>
          </p:cNvCxnSpPr>
          <p:nvPr/>
        </p:nvCxnSpPr>
        <p:spPr>
          <a:xfrm flipV="1">
            <a:off x="2987824" y="1411247"/>
            <a:ext cx="1080120" cy="95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12" name="Picture 10" descr="http://fadyart.com/en/images/stories/rdf.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1920" y="2060848"/>
            <a:ext cx="1032544" cy="112714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35D9EC1-B24B-4360-B930-A9E5776787FC}" type="slidenum">
              <a:rPr lang="it-IT" smtClean="0"/>
              <a:t>6</a:t>
            </a:fld>
            <a:endParaRPr lang="it-IT"/>
          </a:p>
        </p:txBody>
      </p:sp>
    </p:spTree>
    <p:extLst>
      <p:ext uri="{BB962C8B-B14F-4D97-AF65-F5344CB8AC3E}">
        <p14:creationId xmlns:p14="http://schemas.microsoft.com/office/powerpoint/2010/main" val="334276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Analysis of results</a:t>
            </a:r>
          </a:p>
        </p:txBody>
      </p:sp>
      <p:sp>
        <p:nvSpPr>
          <p:cNvPr id="3" name="Content Placeholder 2"/>
          <p:cNvSpPr>
            <a:spLocks noGrp="1"/>
          </p:cNvSpPr>
          <p:nvPr>
            <p:ph idx="1"/>
          </p:nvPr>
        </p:nvSpPr>
        <p:spPr/>
        <p:txBody>
          <a:bodyPr/>
          <a:lstStyle/>
          <a:p>
            <a:r>
              <a:rPr lang="en-US" dirty="0"/>
              <a:t>Correctness of results depends on the correctness of the AGROVOC thesaurus and AGRIS metadata</a:t>
            </a:r>
          </a:p>
          <a:p>
            <a:pPr marL="0" indent="0">
              <a:buNone/>
            </a:pPr>
            <a:endParaRPr lang="it-IT" dirty="0"/>
          </a:p>
        </p:txBody>
      </p:sp>
      <p:graphicFrame>
        <p:nvGraphicFramePr>
          <p:cNvPr id="4" name="Table 3"/>
          <p:cNvGraphicFramePr>
            <a:graphicFrameLocks noGrp="1"/>
          </p:cNvGraphicFramePr>
          <p:nvPr>
            <p:extLst>
              <p:ext uri="{D42A27DB-BD31-4B8C-83A1-F6EECF244321}">
                <p14:modId xmlns:p14="http://schemas.microsoft.com/office/powerpoint/2010/main" val="3430300988"/>
              </p:ext>
            </p:extLst>
          </p:nvPr>
        </p:nvGraphicFramePr>
        <p:xfrm>
          <a:off x="971600" y="3140968"/>
          <a:ext cx="6984776" cy="3264375"/>
        </p:xfrm>
        <a:graphic>
          <a:graphicData uri="http://schemas.openxmlformats.org/drawingml/2006/table">
            <a:tbl>
              <a:tblPr firstRow="1" firstCol="1" bandRow="1"/>
              <a:tblGrid>
                <a:gridCol w="1829955">
                  <a:extLst>
                    <a:ext uri="{9D8B030D-6E8A-4147-A177-3AD203B41FA5}">
                      <a16:colId xmlns:a16="http://schemas.microsoft.com/office/drawing/2014/main" val="20000"/>
                    </a:ext>
                  </a:extLst>
                </a:gridCol>
                <a:gridCol w="1770445">
                  <a:extLst>
                    <a:ext uri="{9D8B030D-6E8A-4147-A177-3AD203B41FA5}">
                      <a16:colId xmlns:a16="http://schemas.microsoft.com/office/drawing/2014/main" val="20001"/>
                    </a:ext>
                  </a:extLst>
                </a:gridCol>
                <a:gridCol w="1291574">
                  <a:extLst>
                    <a:ext uri="{9D8B030D-6E8A-4147-A177-3AD203B41FA5}">
                      <a16:colId xmlns:a16="http://schemas.microsoft.com/office/drawing/2014/main" val="20002"/>
                    </a:ext>
                  </a:extLst>
                </a:gridCol>
                <a:gridCol w="2092802">
                  <a:extLst>
                    <a:ext uri="{9D8B030D-6E8A-4147-A177-3AD203B41FA5}">
                      <a16:colId xmlns:a16="http://schemas.microsoft.com/office/drawing/2014/main" val="20003"/>
                    </a:ext>
                  </a:extLst>
                </a:gridCol>
              </a:tblGrid>
              <a:tr h="648071">
                <a:tc>
                  <a:txBody>
                    <a:bodyPr/>
                    <a:lstStyle/>
                    <a:p>
                      <a:pPr indent="144145" algn="ctr" hangingPunct="0">
                        <a:lnSpc>
                          <a:spcPct val="100000"/>
                        </a:lnSpc>
                        <a:spcAft>
                          <a:spcPts val="0"/>
                        </a:spcAft>
                      </a:pPr>
                      <a:r>
                        <a:rPr lang="en-US" sz="1400" b="1" dirty="0">
                          <a:effectLst/>
                          <a:latin typeface="Times New Roman"/>
                          <a:ea typeface="Times New Roman"/>
                        </a:rPr>
                        <a:t>Source query</a:t>
                      </a:r>
                      <a:endParaRPr lang="it-IT" sz="1400" dirty="0">
                        <a:effectLst/>
                        <a:latin typeface="Times New Roman"/>
                        <a:ea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indent="144145" algn="ctr" hangingPunct="0">
                        <a:lnSpc>
                          <a:spcPct val="100000"/>
                        </a:lnSpc>
                        <a:spcAft>
                          <a:spcPts val="0"/>
                        </a:spcAft>
                      </a:pPr>
                      <a:r>
                        <a:rPr lang="en-US" sz="1400" i="1" dirty="0">
                          <a:effectLst/>
                          <a:latin typeface="Times New Roman"/>
                          <a:ea typeface="Times New Roman"/>
                        </a:rPr>
                        <a:t>English</a:t>
                      </a:r>
                      <a:endParaRPr lang="it-IT" sz="1400" dirty="0">
                        <a:effectLst/>
                        <a:latin typeface="Times New Roman"/>
                        <a:ea typeface="Times New Roman"/>
                      </a:endParaRPr>
                    </a:p>
                    <a:p>
                      <a:pPr indent="144145" algn="ctr" hangingPunct="0">
                        <a:lnSpc>
                          <a:spcPct val="100000"/>
                        </a:lnSpc>
                        <a:spcAft>
                          <a:spcPts val="0"/>
                        </a:spcAft>
                      </a:pPr>
                      <a:r>
                        <a:rPr lang="en-US" sz="1400" i="1" dirty="0">
                          <a:effectLst/>
                          <a:latin typeface="Times New Roman"/>
                          <a:ea typeface="Times New Roman"/>
                        </a:rPr>
                        <a:t>translation</a:t>
                      </a:r>
                      <a:endParaRPr lang="it-IT" sz="1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indent="144145" algn="ctr" hangingPunct="0">
                        <a:lnSpc>
                          <a:spcPct val="100000"/>
                        </a:lnSpc>
                        <a:spcAft>
                          <a:spcPts val="0"/>
                        </a:spcAft>
                      </a:pPr>
                      <a:r>
                        <a:rPr lang="en-US" sz="1400" b="1" dirty="0">
                          <a:effectLst/>
                          <a:latin typeface="Times New Roman"/>
                          <a:ea typeface="Times New Roman"/>
                        </a:rPr>
                        <a:t>Number of </a:t>
                      </a:r>
                      <a:endParaRPr lang="it-IT" sz="1400" dirty="0">
                        <a:effectLst/>
                        <a:latin typeface="Times New Roman"/>
                        <a:ea typeface="Times New Roman"/>
                      </a:endParaRPr>
                    </a:p>
                    <a:p>
                      <a:pPr indent="144145" algn="ctr" hangingPunct="0">
                        <a:lnSpc>
                          <a:spcPct val="100000"/>
                        </a:lnSpc>
                        <a:spcAft>
                          <a:spcPts val="0"/>
                        </a:spcAft>
                      </a:pPr>
                      <a:r>
                        <a:rPr lang="en-US" sz="1400" b="1" dirty="0">
                          <a:effectLst/>
                          <a:latin typeface="Times New Roman"/>
                          <a:ea typeface="Times New Roman"/>
                        </a:rPr>
                        <a:t>results</a:t>
                      </a:r>
                      <a:endParaRPr lang="it-IT" sz="1400" dirty="0">
                        <a:effectLst/>
                        <a:latin typeface="Times New Roman"/>
                        <a:ea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indent="144145" algn="ctr" hangingPunct="0">
                        <a:lnSpc>
                          <a:spcPct val="100000"/>
                        </a:lnSpc>
                        <a:spcAft>
                          <a:spcPts val="0"/>
                        </a:spcAft>
                      </a:pPr>
                      <a:r>
                        <a:rPr lang="en-US" sz="1400" b="1" dirty="0">
                          <a:effectLst/>
                          <a:latin typeface="Times New Roman"/>
                          <a:ea typeface="Times New Roman"/>
                        </a:rPr>
                        <a:t>Number of </a:t>
                      </a:r>
                      <a:endParaRPr lang="it-IT" sz="1400" dirty="0">
                        <a:effectLst/>
                        <a:latin typeface="Times New Roman"/>
                        <a:ea typeface="Times New Roman"/>
                      </a:endParaRPr>
                    </a:p>
                    <a:p>
                      <a:pPr indent="144145" algn="ctr" hangingPunct="0">
                        <a:lnSpc>
                          <a:spcPct val="100000"/>
                        </a:lnSpc>
                        <a:spcAft>
                          <a:spcPts val="0"/>
                        </a:spcAft>
                      </a:pPr>
                      <a:r>
                        <a:rPr lang="en-US" sz="1400" b="1" dirty="0">
                          <a:effectLst/>
                          <a:latin typeface="Times New Roman"/>
                          <a:ea typeface="Times New Roman"/>
                        </a:rPr>
                        <a:t>results of</a:t>
                      </a:r>
                      <a:endParaRPr lang="it-IT" sz="1400" dirty="0">
                        <a:effectLst/>
                        <a:latin typeface="Times New Roman"/>
                        <a:ea typeface="Times New Roman"/>
                      </a:endParaRPr>
                    </a:p>
                    <a:p>
                      <a:pPr indent="144145" algn="ctr" hangingPunct="0">
                        <a:lnSpc>
                          <a:spcPct val="100000"/>
                        </a:lnSpc>
                        <a:spcAft>
                          <a:spcPts val="0"/>
                        </a:spcAft>
                      </a:pPr>
                      <a:r>
                        <a:rPr lang="en-US" sz="1400" b="1" dirty="0">
                          <a:effectLst/>
                          <a:latin typeface="Times New Roman"/>
                          <a:ea typeface="Times New Roman"/>
                        </a:rPr>
                        <a:t>multilingual search</a:t>
                      </a:r>
                      <a:endParaRPr lang="it-IT" sz="1400" dirty="0">
                        <a:effectLst/>
                        <a:latin typeface="Times New Roman"/>
                        <a:ea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0040">
                <a:tc>
                  <a:txBody>
                    <a:bodyPr/>
                    <a:lstStyle/>
                    <a:p>
                      <a:pPr indent="144145" algn="ctr" hangingPunct="0">
                        <a:lnSpc>
                          <a:spcPct val="150000"/>
                        </a:lnSpc>
                        <a:spcAft>
                          <a:spcPts val="0"/>
                        </a:spcAft>
                      </a:pPr>
                      <a:r>
                        <a:rPr lang="de-DE" sz="1400" dirty="0">
                          <a:effectLst/>
                          <a:latin typeface="MS Gothic"/>
                          <a:ea typeface="Times New Roman"/>
                          <a:cs typeface="MS Gothic"/>
                        </a:rPr>
                        <a:t>稻米</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i="1" dirty="0">
                          <a:effectLst/>
                          <a:latin typeface="Times New Roman"/>
                          <a:ea typeface="Times New Roman"/>
                        </a:rPr>
                        <a:t>rice</a:t>
                      </a:r>
                      <a:endParaRPr lang="it-IT"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a:effectLst/>
                          <a:latin typeface="Times New Roman"/>
                          <a:ea typeface="Times New Roman"/>
                        </a:rPr>
                        <a:t>14</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dirty="0">
                          <a:effectLst/>
                          <a:latin typeface="Times New Roman"/>
                          <a:ea typeface="Times New Roman"/>
                        </a:rPr>
                        <a:t>166,639</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0040">
                <a:tc>
                  <a:txBody>
                    <a:bodyPr/>
                    <a:lstStyle/>
                    <a:p>
                      <a:pPr indent="144145" algn="ctr" hangingPunct="0">
                        <a:lnSpc>
                          <a:spcPct val="150000"/>
                        </a:lnSpc>
                        <a:spcAft>
                          <a:spcPts val="0"/>
                        </a:spcAft>
                      </a:pPr>
                      <a:r>
                        <a:rPr lang="en-US" sz="1400">
                          <a:effectLst/>
                          <a:latin typeface="Nirmala UI"/>
                          <a:ea typeface="Times New Roman"/>
                        </a:rPr>
                        <a:t>फसलें</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i="1">
                          <a:effectLst/>
                          <a:latin typeface="Times New Roman"/>
                          <a:ea typeface="Times New Roman"/>
                        </a:rPr>
                        <a:t>crops</a:t>
                      </a:r>
                      <a:endParaRPr lang="it-IT"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a:effectLst/>
                          <a:latin typeface="Times New Roman"/>
                          <a:ea typeface="Times New Roman"/>
                        </a:rPr>
                        <a:t>0</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dirty="0">
                          <a:effectLst/>
                          <a:latin typeface="Times New Roman"/>
                          <a:ea typeface="Times New Roman"/>
                        </a:rPr>
                        <a:t>474,854</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0040">
                <a:tc>
                  <a:txBody>
                    <a:bodyPr/>
                    <a:lstStyle/>
                    <a:p>
                      <a:pPr indent="144145" algn="ctr" hangingPunct="0">
                        <a:lnSpc>
                          <a:spcPct val="150000"/>
                        </a:lnSpc>
                        <a:spcAft>
                          <a:spcPts val="0"/>
                        </a:spcAft>
                      </a:pPr>
                      <a:r>
                        <a:rPr lang="en-US" sz="1400" dirty="0">
                          <a:effectLst/>
                          <a:latin typeface="Times New Roman"/>
                          <a:ea typeface="Times New Roman"/>
                        </a:rPr>
                        <a:t>latte</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i="1" dirty="0">
                          <a:effectLst/>
                          <a:latin typeface="Times New Roman"/>
                          <a:ea typeface="Times New Roman"/>
                        </a:rPr>
                        <a:t>milk</a:t>
                      </a:r>
                      <a:endParaRPr lang="it-IT"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a:effectLst/>
                          <a:latin typeface="Times New Roman"/>
                          <a:ea typeface="Times New Roman"/>
                        </a:rPr>
                        <a:t>8,019</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dirty="0">
                          <a:effectLst/>
                          <a:latin typeface="Times New Roman"/>
                          <a:ea typeface="Times New Roman"/>
                        </a:rPr>
                        <a:t>189,475</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0040">
                <a:tc>
                  <a:txBody>
                    <a:bodyPr/>
                    <a:lstStyle/>
                    <a:p>
                      <a:pPr indent="144145" algn="ctr" hangingPunct="0">
                        <a:lnSpc>
                          <a:spcPct val="150000"/>
                        </a:lnSpc>
                        <a:spcAft>
                          <a:spcPts val="0"/>
                        </a:spcAft>
                      </a:pPr>
                      <a:r>
                        <a:rPr lang="en-US" sz="1400">
                          <a:effectLst/>
                          <a:latin typeface="Times New Roman"/>
                          <a:ea typeface="Times New Roman"/>
                        </a:rPr>
                        <a:t>Klimaänderung</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i="1">
                          <a:effectLst/>
                          <a:latin typeface="Times New Roman"/>
                          <a:ea typeface="Times New Roman"/>
                        </a:rPr>
                        <a:t>climate change</a:t>
                      </a:r>
                      <a:endParaRPr lang="it-IT"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a:effectLst/>
                          <a:latin typeface="Times New Roman"/>
                          <a:ea typeface="Times New Roman"/>
                        </a:rPr>
                        <a:t>23</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dirty="0">
                          <a:effectLst/>
                          <a:latin typeface="Times New Roman"/>
                          <a:ea typeface="Times New Roman"/>
                        </a:rPr>
                        <a:t>31,028</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2048">
                <a:tc>
                  <a:txBody>
                    <a:bodyPr/>
                    <a:lstStyle/>
                    <a:p>
                      <a:pPr indent="144145" algn="ctr" hangingPunct="0">
                        <a:lnSpc>
                          <a:spcPct val="150000"/>
                        </a:lnSpc>
                        <a:spcAft>
                          <a:spcPts val="0"/>
                        </a:spcAft>
                      </a:pPr>
                      <a:r>
                        <a:rPr lang="en-US" sz="1400">
                          <a:effectLst/>
                          <a:latin typeface="Times New Roman"/>
                          <a:ea typeface="Times New Roman"/>
                        </a:rPr>
                        <a:t>"su muhafazası"</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i="1">
                          <a:effectLst/>
                          <a:latin typeface="Times New Roman"/>
                          <a:ea typeface="Times New Roman"/>
                        </a:rPr>
                        <a:t>water conservation</a:t>
                      </a:r>
                      <a:endParaRPr lang="it-IT"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a:effectLst/>
                          <a:latin typeface="Times New Roman"/>
                          <a:ea typeface="Times New Roman"/>
                        </a:rPr>
                        <a:t>22</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dirty="0">
                          <a:effectLst/>
                          <a:latin typeface="Times New Roman"/>
                          <a:ea typeface="Times New Roman"/>
                        </a:rPr>
                        <a:t>15,285</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pPr indent="144145" algn="ctr" hangingPunct="0">
                        <a:lnSpc>
                          <a:spcPct val="150000"/>
                        </a:lnSpc>
                        <a:spcAft>
                          <a:spcPts val="0"/>
                        </a:spcAft>
                      </a:pPr>
                      <a:r>
                        <a:rPr lang="en-US" sz="1400" dirty="0" err="1">
                          <a:effectLst/>
                          <a:latin typeface="Times New Roman"/>
                          <a:ea typeface="Times New Roman"/>
                        </a:rPr>
                        <a:t>إنتظام</a:t>
                      </a:r>
                      <a:r>
                        <a:rPr lang="en-US" sz="1400" dirty="0">
                          <a:effectLst/>
                          <a:latin typeface="Times New Roman"/>
                          <a:ea typeface="Times New Roman"/>
                        </a:rPr>
                        <a:t> </a:t>
                      </a:r>
                      <a:r>
                        <a:rPr lang="en-US" sz="1400" dirty="0" err="1">
                          <a:effectLst/>
                          <a:latin typeface="Times New Roman"/>
                          <a:ea typeface="Times New Roman"/>
                        </a:rPr>
                        <a:t>حراري</a:t>
                      </a:r>
                      <a:r>
                        <a:rPr lang="en-US" sz="1400" dirty="0">
                          <a:effectLst/>
                          <a:latin typeface="Times New Roman"/>
                          <a:ea typeface="Times New Roman"/>
                        </a:rPr>
                        <a:t> </a:t>
                      </a:r>
                      <a:r>
                        <a:rPr lang="en-US" sz="1400" dirty="0" err="1">
                          <a:effectLst/>
                          <a:latin typeface="Times New Roman"/>
                          <a:ea typeface="Times New Roman"/>
                        </a:rPr>
                        <a:t>للتربة</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i="1">
                          <a:effectLst/>
                          <a:latin typeface="Times New Roman"/>
                          <a:ea typeface="Times New Roman"/>
                        </a:rPr>
                        <a:t>soil thermal regimes</a:t>
                      </a:r>
                      <a:endParaRPr lang="it-IT"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a:effectLst/>
                          <a:latin typeface="Times New Roman"/>
                          <a:ea typeface="Times New Roman"/>
                        </a:rPr>
                        <a:t>21</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dirty="0">
                          <a:effectLst/>
                          <a:latin typeface="Times New Roman"/>
                          <a:ea typeface="Times New Roman"/>
                        </a:rPr>
                        <a:t>368</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2048">
                <a:tc>
                  <a:txBody>
                    <a:bodyPr/>
                    <a:lstStyle/>
                    <a:p>
                      <a:pPr indent="144145" algn="ctr" hangingPunct="0">
                        <a:lnSpc>
                          <a:spcPct val="150000"/>
                        </a:lnSpc>
                        <a:spcAft>
                          <a:spcPts val="0"/>
                        </a:spcAft>
                      </a:pPr>
                      <a:r>
                        <a:rPr lang="en-US" sz="1400" dirty="0">
                          <a:effectLst/>
                          <a:latin typeface="Times New Roman"/>
                          <a:ea typeface="Times New Roman"/>
                        </a:rPr>
                        <a:t>"forest mensuration"</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i="1">
                          <a:effectLst/>
                          <a:latin typeface="Times New Roman"/>
                          <a:ea typeface="Times New Roman"/>
                        </a:rPr>
                        <a:t>forest mensuration</a:t>
                      </a:r>
                      <a:endParaRPr lang="it-IT" sz="1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a:effectLst/>
                          <a:latin typeface="Times New Roman"/>
                          <a:ea typeface="Times New Roman"/>
                        </a:rPr>
                        <a:t>3,679</a:t>
                      </a:r>
                      <a:endParaRPr lang="it-IT" sz="140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44145" algn="ctr" hangingPunct="0">
                        <a:lnSpc>
                          <a:spcPct val="150000"/>
                        </a:lnSpc>
                        <a:spcAft>
                          <a:spcPts val="0"/>
                        </a:spcAft>
                      </a:pPr>
                      <a:r>
                        <a:rPr lang="en-US" sz="1400" dirty="0">
                          <a:effectLst/>
                          <a:latin typeface="Times New Roman"/>
                          <a:ea typeface="Times New Roman"/>
                        </a:rPr>
                        <a:t>3,930</a:t>
                      </a:r>
                      <a:endParaRPr lang="it-IT" sz="1400" dirty="0">
                        <a:effectLst/>
                        <a:latin typeface="Times New Roman"/>
                        <a:ea typeface="Times New Roman"/>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2422525" y="2795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itchFamily="34" charset="0"/>
                <a:cs typeface="Arial" pitchFamily="34" charset="0"/>
              </a:rPr>
            </a:br>
            <a:endParaRPr kumimoji="0" lang="it-IT" altLang="it-IT" sz="1800" b="0" i="0" u="none" strike="noStrike" cap="none" normalizeH="0" baseline="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B35D9EC1-B24B-4360-B930-A9E5776787FC}" type="slidenum">
              <a:rPr lang="it-IT" smtClean="0"/>
              <a:t>7</a:t>
            </a:fld>
            <a:endParaRPr lang="it-IT"/>
          </a:p>
        </p:txBody>
      </p:sp>
    </p:spTree>
    <p:extLst>
      <p:ext uri="{BB962C8B-B14F-4D97-AF65-F5344CB8AC3E}">
        <p14:creationId xmlns:p14="http://schemas.microsoft.com/office/powerpoint/2010/main" val="2873677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Performance and Usage</a:t>
            </a:r>
          </a:p>
        </p:txBody>
      </p:sp>
      <p:sp>
        <p:nvSpPr>
          <p:cNvPr id="3" name="Content Placeholder 2"/>
          <p:cNvSpPr>
            <a:spLocks noGrp="1"/>
          </p:cNvSpPr>
          <p:nvPr>
            <p:ph idx="1"/>
          </p:nvPr>
        </p:nvSpPr>
        <p:spPr/>
        <p:txBody>
          <a:bodyPr>
            <a:normAutofit lnSpcReduction="10000"/>
          </a:bodyPr>
          <a:lstStyle/>
          <a:p>
            <a:r>
              <a:rPr lang="en-US" dirty="0"/>
              <a:t>The execution of multilingual search requires 68.75 milliseconds more than the default search</a:t>
            </a:r>
          </a:p>
          <a:p>
            <a:r>
              <a:rPr lang="en-US" dirty="0"/>
              <a:t>2% of AGRIS active users enable the multilingual search</a:t>
            </a:r>
          </a:p>
          <a:p>
            <a:pPr lvl="1"/>
            <a:r>
              <a:rPr lang="en-US" dirty="0"/>
              <a:t>350,000 users/month</a:t>
            </a:r>
          </a:p>
          <a:p>
            <a:pPr lvl="1"/>
            <a:r>
              <a:rPr lang="en-US" dirty="0"/>
              <a:t>80% come from Google.com and Google Scholar</a:t>
            </a:r>
          </a:p>
          <a:p>
            <a:pPr lvl="1"/>
            <a:r>
              <a:rPr lang="en-US" dirty="0"/>
              <a:t>20% represent “active” users </a:t>
            </a:r>
          </a:p>
          <a:p>
            <a:pPr lvl="1"/>
            <a:r>
              <a:rPr lang="en-US" dirty="0"/>
              <a:t>1,400 users/month use multilingual search </a:t>
            </a:r>
          </a:p>
        </p:txBody>
      </p:sp>
      <p:sp>
        <p:nvSpPr>
          <p:cNvPr id="4" name="Footer Placeholder 3"/>
          <p:cNvSpPr>
            <a:spLocks noGrp="1"/>
          </p:cNvSpPr>
          <p:nvPr>
            <p:ph type="ftr" sz="quarter" idx="11"/>
          </p:nvPr>
        </p:nvSpPr>
        <p:spPr/>
        <p:txBody>
          <a:bodyPr/>
          <a:lstStyle/>
          <a:p>
            <a:r>
              <a:rPr lang="en-US"/>
              <a:t>Enabling Multilingual Search through Controlled Vocabularies: the AGRIS Approach</a:t>
            </a:r>
            <a:endParaRPr lang="it-IT"/>
          </a:p>
        </p:txBody>
      </p:sp>
      <p:sp>
        <p:nvSpPr>
          <p:cNvPr id="5" name="Slide Number Placeholder 4"/>
          <p:cNvSpPr>
            <a:spLocks noGrp="1"/>
          </p:cNvSpPr>
          <p:nvPr>
            <p:ph type="sldNum" sz="quarter" idx="12"/>
          </p:nvPr>
        </p:nvSpPr>
        <p:spPr/>
        <p:txBody>
          <a:bodyPr/>
          <a:lstStyle/>
          <a:p>
            <a:fld id="{B35D9EC1-B24B-4360-B930-A9E5776787FC}" type="slidenum">
              <a:rPr lang="it-IT" smtClean="0"/>
              <a:t>8</a:t>
            </a:fld>
            <a:endParaRPr lang="it-IT"/>
          </a:p>
        </p:txBody>
      </p:sp>
    </p:spTree>
    <p:extLst>
      <p:ext uri="{BB962C8B-B14F-4D97-AF65-F5344CB8AC3E}">
        <p14:creationId xmlns:p14="http://schemas.microsoft.com/office/powerpoint/2010/main" val="345370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a:t>Synonyms Query Expansion Module </a:t>
            </a:r>
          </a:p>
        </p:txBody>
      </p:sp>
      <p:sp>
        <p:nvSpPr>
          <p:cNvPr id="3" name="Content Placeholder 2"/>
          <p:cNvSpPr>
            <a:spLocks noGrp="1"/>
          </p:cNvSpPr>
          <p:nvPr>
            <p:ph idx="1"/>
          </p:nvPr>
        </p:nvSpPr>
        <p:spPr/>
        <p:txBody>
          <a:bodyPr>
            <a:normAutofit lnSpcReduction="10000"/>
          </a:bodyPr>
          <a:lstStyle/>
          <a:p>
            <a:r>
              <a:rPr lang="en-US" dirty="0"/>
              <a:t>The union of preferred and alternative labels compose the set of synonyms for that language available in AGROVOC</a:t>
            </a:r>
          </a:p>
          <a:p>
            <a:pPr lvl="1" hangingPunct="0"/>
            <a:r>
              <a:rPr lang="en-US" dirty="0"/>
              <a:t>Groundnuts: 2,824 results</a:t>
            </a:r>
            <a:endParaRPr lang="it-IT" dirty="0"/>
          </a:p>
          <a:p>
            <a:pPr lvl="1" hangingPunct="0"/>
            <a:r>
              <a:rPr lang="en-US" dirty="0"/>
              <a:t>Peanuts: 6,750 results</a:t>
            </a:r>
          </a:p>
          <a:p>
            <a:pPr hangingPunct="0"/>
            <a:r>
              <a:rPr lang="en-US" dirty="0"/>
              <a:t>If the user searches for “Peanuts” and enables the synonyms expansion module:</a:t>
            </a:r>
            <a:endParaRPr lang="it-IT" dirty="0"/>
          </a:p>
          <a:p>
            <a:pPr lvl="1" hangingPunct="0"/>
            <a:r>
              <a:rPr lang="en-US" dirty="0"/>
              <a:t>9,222 results (352 records contain both “Peanuts” and “Groundnuts” )</a:t>
            </a:r>
            <a:endParaRPr lang="it-IT" dirty="0"/>
          </a:p>
          <a:p>
            <a:endParaRPr lang="it-IT" dirty="0"/>
          </a:p>
        </p:txBody>
      </p:sp>
      <p:sp>
        <p:nvSpPr>
          <p:cNvPr id="4" name="Footer Placeholder 3"/>
          <p:cNvSpPr>
            <a:spLocks noGrp="1"/>
          </p:cNvSpPr>
          <p:nvPr>
            <p:ph type="ftr" sz="quarter" idx="11"/>
          </p:nvPr>
        </p:nvSpPr>
        <p:spPr/>
        <p:txBody>
          <a:bodyPr/>
          <a:lstStyle/>
          <a:p>
            <a:r>
              <a:rPr lang="en-US"/>
              <a:t>Enabling Multilingual Search through Controlled Vocabularies: the AGRIS Approach</a:t>
            </a:r>
            <a:endParaRPr lang="it-IT"/>
          </a:p>
        </p:txBody>
      </p:sp>
      <p:sp>
        <p:nvSpPr>
          <p:cNvPr id="5" name="Slide Number Placeholder 4"/>
          <p:cNvSpPr>
            <a:spLocks noGrp="1"/>
          </p:cNvSpPr>
          <p:nvPr>
            <p:ph type="sldNum" sz="quarter" idx="12"/>
          </p:nvPr>
        </p:nvSpPr>
        <p:spPr/>
        <p:txBody>
          <a:bodyPr/>
          <a:lstStyle/>
          <a:p>
            <a:fld id="{B35D9EC1-B24B-4360-B930-A9E5776787FC}" type="slidenum">
              <a:rPr lang="it-IT" smtClean="0"/>
              <a:t>9</a:t>
            </a:fld>
            <a:endParaRPr lang="it-IT"/>
          </a:p>
        </p:txBody>
      </p:sp>
    </p:spTree>
    <p:extLst>
      <p:ext uri="{BB962C8B-B14F-4D97-AF65-F5344CB8AC3E}">
        <p14:creationId xmlns:p14="http://schemas.microsoft.com/office/powerpoint/2010/main" val="879273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842</Words>
  <Application>Microsoft Office PowerPoint</Application>
  <PresentationFormat>On-screen Show (4:3)</PresentationFormat>
  <Paragraphs>103</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Gothic</vt:lpstr>
      <vt:lpstr>ＭＳ Ｐゴシック</vt:lpstr>
      <vt:lpstr>Arial</vt:lpstr>
      <vt:lpstr>Calibri</vt:lpstr>
      <vt:lpstr>Nirmala UI</vt:lpstr>
      <vt:lpstr>Times New Roman</vt:lpstr>
      <vt:lpstr>Office Theme</vt:lpstr>
      <vt:lpstr>Enabling Multilingual Search through Controlled Vocabularies: the AGRIS Approach</vt:lpstr>
      <vt:lpstr>AGRIS</vt:lpstr>
      <vt:lpstr>Cross-language information retrieval</vt:lpstr>
      <vt:lpstr>PowerPoint Presentation</vt:lpstr>
      <vt:lpstr>Multilingual query expansion module</vt:lpstr>
      <vt:lpstr>PowerPoint Presentation</vt:lpstr>
      <vt:lpstr>Analysis of results</vt:lpstr>
      <vt:lpstr>Performance and Usage</vt:lpstr>
      <vt:lpstr>Synonyms Query Expansion Module </vt:lpstr>
      <vt:lpstr>Conclusions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fabrizio</dc:creator>
  <cp:lastModifiedBy>johannes keizer</cp:lastModifiedBy>
  <cp:revision>19</cp:revision>
  <dcterms:created xsi:type="dcterms:W3CDTF">2016-11-05T13:10:16Z</dcterms:created>
  <dcterms:modified xsi:type="dcterms:W3CDTF">2016-11-22T08:15:21Z</dcterms:modified>
</cp:coreProperties>
</file>